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9008"/>
    <a:srgbClr val="283679"/>
    <a:srgbClr val="1E53A2"/>
    <a:srgbClr val="2A186E"/>
    <a:srgbClr val="2A1772"/>
    <a:srgbClr val="8C37D3"/>
    <a:srgbClr val="287CE2"/>
    <a:srgbClr val="D3211C"/>
    <a:srgbClr val="E02317"/>
    <a:srgbClr val="790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92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25-07-2026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ardrop 2"/>
          <p:cNvSpPr/>
          <p:nvPr userDrawn="1"/>
        </p:nvSpPr>
        <p:spPr>
          <a:xfrm rot="10800000">
            <a:off x="329155" y="1722783"/>
            <a:ext cx="3265836" cy="3180521"/>
          </a:xfrm>
          <a:prstGeom prst="teardrop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5" name="Teardrop 4"/>
          <p:cNvSpPr/>
          <p:nvPr userDrawn="1"/>
        </p:nvSpPr>
        <p:spPr>
          <a:xfrm rot="10800000">
            <a:off x="424070" y="3354345"/>
            <a:ext cx="1538003" cy="1444487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logo of a institute of technology&#10;&#10;Description automatically generated">
            <a:extLst>
              <a:ext uri="{FF2B5EF4-FFF2-40B4-BE49-F238E27FC236}">
                <a16:creationId xmlns:a16="http://schemas.microsoft.com/office/drawing/2014/main" id="{8D9A3633-D499-29BD-BE16-3BC90894A7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997" y="2205260"/>
            <a:ext cx="2822369" cy="292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186284" y="418665"/>
            <a:ext cx="4167350" cy="686803"/>
            <a:chOff x="6455844" y="2546168"/>
            <a:chExt cx="921572" cy="94830"/>
          </a:xfrm>
          <a:solidFill>
            <a:srgbClr val="E02317"/>
          </a:solidFill>
        </p:grpSpPr>
        <p:sp>
          <p:nvSpPr>
            <p:cNvPr id="5" name="Rounded Rectangle 4"/>
            <p:cNvSpPr/>
            <p:nvPr/>
          </p:nvSpPr>
          <p:spPr>
            <a:xfrm>
              <a:off x="6730543" y="2546168"/>
              <a:ext cx="646873" cy="94830"/>
            </a:xfrm>
            <a:prstGeom prst="roundRect">
              <a:avLst/>
            </a:prstGeom>
            <a:solidFill>
              <a:srgbClr val="2836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55844" y="2546168"/>
              <a:ext cx="191810" cy="94830"/>
            </a:xfrm>
            <a:prstGeom prst="roundRect">
              <a:avLst/>
            </a:prstGeom>
            <a:solidFill>
              <a:srgbClr val="F190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 descr="A logo of a institute of technology&#10;&#10;Description automatically generated">
            <a:extLst>
              <a:ext uri="{FF2B5EF4-FFF2-40B4-BE49-F238E27FC236}">
                <a16:creationId xmlns:a16="http://schemas.microsoft.com/office/drawing/2014/main" id="{AE733457-DC57-6DB9-8316-F49F55F2EF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281" y="145532"/>
            <a:ext cx="1185435" cy="122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4163625" y="3461962"/>
            <a:ext cx="3797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Bahnschrift" panose="020B0502040204020203" pitchFamily="34" charset="0"/>
              </a:rPr>
              <a:t>Technical Co-Sponsors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95482" y="4798439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4404139" y="2615449"/>
            <a:ext cx="33345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ctr" defTabSz="914400" rtl="0" eaLnBrk="1" latinLnBrk="0" hangingPunct="1"/>
            <a:r>
              <a:rPr lang="en-IN" sz="3200" b="1" kern="1200" dirty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  <a:t>ICDSCNC-2026</a:t>
            </a:r>
            <a:endParaRPr lang="en-US" sz="3600" b="1" kern="1200" dirty="0">
              <a:solidFill>
                <a:srgbClr val="FF0000"/>
              </a:solidFill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-259631" y="1749196"/>
            <a:ext cx="128197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800" b="1" kern="1200" dirty="0">
                <a:solidFill>
                  <a:srgbClr val="00B050"/>
                </a:solidFill>
                <a:latin typeface="Californian FB" panose="0207040306080B030204" pitchFamily="18" charset="0"/>
                <a:ea typeface="+mn-ea"/>
                <a:cs typeface="+mn-cs"/>
              </a:rPr>
              <a:t>2</a:t>
            </a:r>
            <a:r>
              <a:rPr lang="en-IN" sz="2800" b="1" kern="1200" baseline="30000" dirty="0">
                <a:solidFill>
                  <a:srgbClr val="00B050"/>
                </a:solidFill>
                <a:latin typeface="Californian FB" panose="0207040306080B030204" pitchFamily="18" charset="0"/>
                <a:ea typeface="+mn-ea"/>
                <a:cs typeface="+mn-cs"/>
              </a:rPr>
              <a:t>nd</a:t>
            </a:r>
            <a:r>
              <a:rPr lang="en-IN" sz="2800" b="1" kern="1200" dirty="0">
                <a:solidFill>
                  <a:srgbClr val="00B050"/>
                </a:solidFill>
                <a:latin typeface="Californian FB" panose="0207040306080B030204" pitchFamily="18" charset="0"/>
                <a:ea typeface="+mn-ea"/>
                <a:cs typeface="+mn-cs"/>
              </a:rPr>
              <a:t> 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800" b="1" kern="1200" dirty="0">
                <a:solidFill>
                  <a:srgbClr val="00B050"/>
                </a:solidFill>
                <a:latin typeface="Californian FB" panose="0207040306080B030204" pitchFamily="18" charset="0"/>
                <a:ea typeface="+mn-ea"/>
                <a:cs typeface="+mn-cs"/>
              </a:rPr>
              <a:t>Distributed Systems, Computer Networks and Cybersecurity</a:t>
            </a:r>
            <a:endParaRPr lang="en-US" sz="2800" b="1" kern="1200" dirty="0">
              <a:solidFill>
                <a:srgbClr val="00B050"/>
              </a:solidFill>
              <a:latin typeface="Californian FB" panose="0207040306080B030204" pitchFamily="18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426A24-B860-C979-EDBB-481828F8089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130" y="3812554"/>
            <a:ext cx="2642089" cy="5689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47EED2-A228-8DF8-CBED-2402D72A87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23" y="179886"/>
            <a:ext cx="11667392" cy="1442082"/>
          </a:xfrm>
          <a:prstGeom prst="rect">
            <a:avLst/>
          </a:prstGeom>
        </p:spPr>
      </p:pic>
      <p:pic>
        <p:nvPicPr>
          <p:cNvPr id="1026" name="Picture 2" descr="https://icdscnc.co.in/img/IEEE-information-theory-society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105" y="3900518"/>
            <a:ext cx="1593832" cy="57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4172766" y="3150706"/>
            <a:ext cx="3797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7030A0"/>
                </a:solidFill>
                <a:latin typeface="Californian FB" panose="0207040306080B030204" pitchFamily="18" charset="0"/>
              </a:rPr>
              <a:t>28</a:t>
            </a:r>
            <a:r>
              <a:rPr lang="en-US" sz="2000" baseline="30000" dirty="0">
                <a:solidFill>
                  <a:srgbClr val="7030A0"/>
                </a:solidFill>
                <a:latin typeface="Californian FB" panose="0207040306080B030204" pitchFamily="18" charset="0"/>
              </a:rPr>
              <a:t>th</a:t>
            </a:r>
            <a:r>
              <a:rPr lang="en-US" sz="2000" dirty="0">
                <a:solidFill>
                  <a:srgbClr val="7030A0"/>
                </a:solidFill>
                <a:latin typeface="Californian FB" panose="0207040306080B030204" pitchFamily="18" charset="0"/>
              </a:rPr>
              <a:t> – 29</a:t>
            </a:r>
            <a:r>
              <a:rPr lang="en-US" sz="2000" baseline="30000" dirty="0">
                <a:solidFill>
                  <a:srgbClr val="7030A0"/>
                </a:solidFill>
                <a:latin typeface="Californian FB" panose="0207040306080B030204" pitchFamily="18" charset="0"/>
              </a:rPr>
              <a:t>th</a:t>
            </a:r>
            <a:r>
              <a:rPr lang="en-US" sz="2000" dirty="0">
                <a:solidFill>
                  <a:srgbClr val="7030A0"/>
                </a:solidFill>
                <a:latin typeface="Californian FB" panose="0207040306080B030204" pitchFamily="18" charset="0"/>
              </a:rPr>
              <a:t> August, 2026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3941393" y="1485527"/>
            <a:ext cx="3797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Berlin Sans FB" panose="020E0602020502020306" pitchFamily="34" charset="0"/>
              </a:rPr>
              <a:t>organizes</a:t>
            </a:r>
          </a:p>
        </p:txBody>
      </p: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73429" y="1540386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86851" y="275800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hord 3"/>
          <p:cNvSpPr/>
          <p:nvPr userDrawn="1"/>
        </p:nvSpPr>
        <p:spPr>
          <a:xfrm rot="11957109">
            <a:off x="-198988" y="97255"/>
            <a:ext cx="780025" cy="1124689"/>
          </a:xfrm>
          <a:prstGeom prst="chord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ardrop 5"/>
          <p:cNvSpPr/>
          <p:nvPr userDrawn="1"/>
        </p:nvSpPr>
        <p:spPr>
          <a:xfrm rot="10800000">
            <a:off x="0" y="450996"/>
            <a:ext cx="417568" cy="459955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hord 6"/>
          <p:cNvSpPr/>
          <p:nvPr userDrawn="1"/>
        </p:nvSpPr>
        <p:spPr>
          <a:xfrm rot="1318495">
            <a:off x="11582367" y="5759211"/>
            <a:ext cx="934743" cy="899449"/>
          </a:xfrm>
          <a:prstGeom prst="chord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ardrop 18"/>
          <p:cNvSpPr/>
          <p:nvPr userDrawn="1"/>
        </p:nvSpPr>
        <p:spPr>
          <a:xfrm rot="4946546">
            <a:off x="11748333" y="5978957"/>
            <a:ext cx="417568" cy="459955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logo of a institute of technology&#10;&#10;Description automatically generated">
            <a:extLst>
              <a:ext uri="{FF2B5EF4-FFF2-40B4-BE49-F238E27FC236}">
                <a16:creationId xmlns:a16="http://schemas.microsoft.com/office/drawing/2014/main" id="{04272ABE-1424-337B-8442-2ACBDDD592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166" y="157189"/>
            <a:ext cx="1227951" cy="127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25-07-2026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25-07-2026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ogo of a institute of technology&#10;&#10;Description automatically generated">
            <a:extLst>
              <a:ext uri="{FF2B5EF4-FFF2-40B4-BE49-F238E27FC236}">
                <a16:creationId xmlns:a16="http://schemas.microsoft.com/office/drawing/2014/main" id="{73724BD1-A3D5-9448-B998-71CB561E98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63" y="407815"/>
            <a:ext cx="1397000" cy="1447800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8B5CC0CC-C330-2C54-4642-2D91B63994F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552" y="2139312"/>
            <a:ext cx="7689258" cy="334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25-07-2026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25-07-2026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22777" y="4470075"/>
            <a:ext cx="6151880" cy="612962"/>
          </a:xfrm>
        </p:spPr>
        <p:txBody>
          <a:bodyPr/>
          <a:lstStyle/>
          <a:p>
            <a:r>
              <a:rPr lang="en-US" sz="3600" dirty="0"/>
              <a:t>Paper Title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3022777" y="5083037"/>
            <a:ext cx="710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04360" y="317257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3808" y="927538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4366165" y="1577013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4353808" y="2170761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4368661" y="2840324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53808" y="3503713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04360" y="4134081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05066" y="4763469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16318" y="5451657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References</a:t>
            </a:r>
            <a:endParaRPr lang="en-US" sz="2800" b="1" dirty="0">
              <a:latin typeface="Bahnschrift SemiBold" panose="020B0502040204020203" pitchFamily="34" charset="0"/>
              <a:ea typeface="Malgun Gothic" panose="020B0503020000020004" pitchFamily="34" charset="-127"/>
            </a:endParaRP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684508" y="2693981"/>
            <a:ext cx="3050694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0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Contents</a:t>
            </a:r>
            <a:endParaRPr lang="en-US" sz="4000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921702" y="451490"/>
            <a:ext cx="5659437" cy="57244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5373" y="328300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05218" y="285437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11250" y="309250"/>
            <a:ext cx="5701030" cy="6051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015683" y="284803"/>
            <a:ext cx="3849687" cy="586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997268" y="288295"/>
            <a:ext cx="9157385" cy="66420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Methodology &amp;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853694" y="473398"/>
            <a:ext cx="6725920" cy="5867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20454" y="321524"/>
            <a:ext cx="3077527" cy="51429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825564" y="530802"/>
            <a:ext cx="5659437" cy="5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636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Bahnschrift</vt:lpstr>
      <vt:lpstr>Bahnschrift SemiBold</vt:lpstr>
      <vt:lpstr>Berlin Sans FB</vt:lpstr>
      <vt:lpstr>Calibri</vt:lpstr>
      <vt:lpstr>Calibri Light</vt:lpstr>
      <vt:lpstr>Californian FB</vt:lpstr>
      <vt:lpstr>Comic Sans MS</vt:lpstr>
      <vt:lpstr>Lucida Console</vt:lpstr>
      <vt:lpstr>Sitka Small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63</cp:revision>
  <dcterms:created xsi:type="dcterms:W3CDTF">2020-06-22T11:06:50Z</dcterms:created>
  <dcterms:modified xsi:type="dcterms:W3CDTF">2026-07-25T08:21:02Z</dcterms:modified>
</cp:coreProperties>
</file>